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71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embeddedFontLst>
    <p:embeddedFont>
      <p:font typeface="Amatic SC" charset="-79"/>
      <p:regular r:id="rId17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ambria" pitchFamily="18" charset="0"/>
      <p:regular r:id="rId23"/>
      <p:bold r:id="rId24"/>
      <p:italic r:id="rId25"/>
      <p:boldItalic r:id="rId26"/>
    </p:embeddedFont>
    <p:embeddedFont>
      <p:font typeface="Source Code Pro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76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362911317f_0_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362911317f_0_4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362911317f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362911317f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362911317f_0_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362911317f_0_4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362911317f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362911317f_0_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362911317f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1362911317f_0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362911317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362911317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362911317f_0_4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362911317f_0_4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362911317f_0_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362911317f_0_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362911317f_0_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362911317f_0_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362911317f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362911317f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362911317f_0_5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362911317f_0_5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362911317f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362911317f_0_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362911317f_0_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362911317f_0_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11700" y="444702"/>
            <a:ext cx="6464700" cy="22669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Green areas for improving our school</a:t>
            </a:r>
            <a:endParaRPr dirty="0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 cstate="screen">
            <a:clrChange>
              <a:clrFrom>
                <a:srgbClr val="F8F8F6"/>
              </a:clrFrom>
              <a:clrTo>
                <a:srgbClr val="F8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3050" y="409905"/>
            <a:ext cx="1733089" cy="1576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7174003" y="1975672"/>
            <a:ext cx="1591624" cy="362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7228576" y="3946328"/>
            <a:ext cx="770996" cy="51399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6 CuadroTexto"/>
          <p:cNvSpPr txBox="1"/>
          <p:nvPr/>
        </p:nvSpPr>
        <p:spPr>
          <a:xfrm>
            <a:off x="325820" y="3836276"/>
            <a:ext cx="28588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Students</a:t>
            </a: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:</a:t>
            </a:r>
          </a:p>
          <a:p>
            <a:pPr>
              <a:buFontTx/>
              <a:buChar char="-"/>
            </a:pP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Pablo Ríos Carrasco</a:t>
            </a:r>
          </a:p>
          <a:p>
            <a:pPr>
              <a:buFontTx/>
              <a:buChar char="-"/>
            </a:pP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Lorena </a:t>
            </a:r>
            <a:r>
              <a:rPr lang="es-ES" sz="1200" b="1" dirty="0" err="1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Saorín</a:t>
            </a: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Salmerón</a:t>
            </a:r>
          </a:p>
          <a:p>
            <a:pPr>
              <a:buFontTx/>
              <a:buChar char="-"/>
            </a:pP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Carmen María </a:t>
            </a:r>
            <a:r>
              <a:rPr lang="es-ES" sz="1200" b="1" dirty="0" err="1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Campuzano</a:t>
            </a: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Lozano</a:t>
            </a:r>
          </a:p>
          <a:p>
            <a:pPr>
              <a:buFontTx/>
              <a:buChar char="-"/>
            </a:pP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 Arturo Sánchez Juliá</a:t>
            </a:r>
            <a:endParaRPr lang="es-ES" sz="1200" b="1" dirty="0">
              <a:solidFill>
                <a:schemeClr val="bg2"/>
              </a:solidFill>
              <a:latin typeface="Calibri" pitchFamily="34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379778" y="4529961"/>
            <a:ext cx="2406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I.E.S. “Villa de </a:t>
            </a:r>
            <a:r>
              <a:rPr lang="es-ES" sz="1200" b="1" dirty="0" err="1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Abarán</a:t>
            </a:r>
            <a:r>
              <a:rPr lang="es-ES" sz="1200" b="1" dirty="0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” - </a:t>
            </a:r>
            <a:r>
              <a:rPr lang="es-ES" sz="1200" b="1" dirty="0" err="1" smtClean="0">
                <a:solidFill>
                  <a:schemeClr val="bg2"/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Spain</a:t>
            </a:r>
            <a:endParaRPr lang="es-ES" sz="1200" b="1" dirty="0">
              <a:solidFill>
                <a:schemeClr val="bg2"/>
              </a:solidFill>
              <a:latin typeface="Calibri" pitchFamily="34" charset="0"/>
              <a:ea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 rot="-362036">
            <a:off x="874554" y="277861"/>
            <a:ext cx="3333717" cy="222107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  <p:pic>
        <p:nvPicPr>
          <p:cNvPr id="134" name="Google Shape;134;p23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>
            <a:off x="311700" y="2548500"/>
            <a:ext cx="3406028" cy="226925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35" name="Google Shape;135;p23"/>
          <p:cNvPicPr preferRelativeResize="0"/>
          <p:nvPr/>
        </p:nvPicPr>
        <p:blipFill>
          <a:blip r:embed="rId5" cstate="screen">
            <a:alphaModFix/>
          </a:blip>
          <a:stretch>
            <a:fillRect/>
          </a:stretch>
        </p:blipFill>
        <p:spPr>
          <a:xfrm>
            <a:off x="4038744" y="2403513"/>
            <a:ext cx="3841204" cy="255920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6" cstate="screen">
            <a:alphaModFix/>
          </a:blip>
          <a:stretch>
            <a:fillRect/>
          </a:stretch>
        </p:blipFill>
        <p:spPr>
          <a:xfrm rot="137488">
            <a:off x="4721189" y="70186"/>
            <a:ext cx="3558245" cy="2371574"/>
          </a:xfrm>
          <a:prstGeom prst="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311700" y="43645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Native plants</a:t>
            </a:r>
            <a:endParaRPr dirty="0"/>
          </a:p>
        </p:txBody>
      </p:sp>
      <p:sp>
        <p:nvSpPr>
          <p:cNvPr id="142" name="Google Shape;142;p2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3709500" cy="30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indent="-358298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We have used native plants, typical of the Mediterranean forest</a:t>
            </a: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358298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These </a:t>
            </a: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types of plants are the ones that best adapt to the climate of our area (heat and little rain</a:t>
            </a: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) </a:t>
            </a:r>
            <a:endParaRPr lang="en-GB" sz="1400" dirty="0" smtClean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58298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We </a:t>
            </a: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have used species such as: rosemary, lavender, </a:t>
            </a:r>
            <a:r>
              <a:rPr lang="en-US" sz="1400" dirty="0" err="1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baladre</a:t>
            </a: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, hackberry, poplar, elm, strawberry tree,…</a:t>
            </a:r>
            <a:endParaRPr lang="en-GB" sz="14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4444954" y="0"/>
            <a:ext cx="469904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5"/>
          <p:cNvSpPr txBox="1">
            <a:spLocks noGrp="1"/>
          </p:cNvSpPr>
          <p:nvPr>
            <p:ph type="title"/>
          </p:nvPr>
        </p:nvSpPr>
        <p:spPr>
          <a:xfrm>
            <a:off x="311700" y="152400"/>
            <a:ext cx="36798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before and…2 years later</a:t>
            </a:r>
            <a:endParaRPr dirty="0"/>
          </a:p>
        </p:txBody>
      </p:sp>
      <p:sp>
        <p:nvSpPr>
          <p:cNvPr id="149" name="Google Shape;149;p25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0" name="Google Shape;150;p25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236090" y="1212900"/>
            <a:ext cx="4072428" cy="3050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5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>
            <a:off x="4400226" y="88513"/>
            <a:ext cx="4267200" cy="4689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8" name="Google Shape;158;p26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 rot="4">
            <a:off x="58526" y="228826"/>
            <a:ext cx="4272625" cy="2847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6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>
            <a:off x="3381475" y="2092950"/>
            <a:ext cx="5326700" cy="266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>
            <a:spLocks noGrp="1"/>
          </p:cNvSpPr>
          <p:nvPr>
            <p:ph type="title"/>
          </p:nvPr>
        </p:nvSpPr>
        <p:spPr>
          <a:xfrm>
            <a:off x="2679925" y="332325"/>
            <a:ext cx="3661200" cy="40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Thanks for your attention</a:t>
            </a:r>
            <a:endParaRPr/>
          </a:p>
        </p:txBody>
      </p:sp>
      <p:pic>
        <p:nvPicPr>
          <p:cNvPr id="165" name="Google Shape;165;p27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3323025" y="887200"/>
            <a:ext cx="2497950" cy="1816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60924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33" dirty="0" err="1" smtClean="0"/>
              <a:t>Althoug</a:t>
            </a:r>
            <a:r>
              <a:rPr lang="en-GB" sz="3333" dirty="0" smtClean="0"/>
              <a:t> we all agree that….</a:t>
            </a:r>
            <a:endParaRPr sz="3333" dirty="0"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462455" y="1208689"/>
            <a:ext cx="6095999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Having </a:t>
            </a: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green areas and trees in urban areas is necessary and important </a:t>
            </a:r>
            <a:endParaRPr lang="en-US" sz="1400" dirty="0" smtClean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They </a:t>
            </a:r>
            <a:r>
              <a:rPr lang="en-US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provide us with numerous benefits, both physical (clean air, protection from heat...) and psychological (spaces to relax and enjoy</a:t>
            </a:r>
            <a:r>
              <a:rPr lang="en-US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)</a:t>
            </a:r>
            <a:endParaRPr lang="en-US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430925" y="2749116"/>
            <a:ext cx="3276907" cy="2243296"/>
          </a:xfrm>
          <a:prstGeom prst="rect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>
            <a:off x="6674068" y="976013"/>
            <a:ext cx="2213481" cy="3186083"/>
          </a:xfrm>
          <a:prstGeom prst="rect">
            <a:avLst/>
          </a:prstGeom>
          <a:noFill/>
          <a:ln>
            <a:solidFill>
              <a:schemeClr val="tx1">
                <a:lumMod val="20000"/>
                <a:lumOff val="80000"/>
              </a:schemeClr>
            </a:solidFill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5" cstate="screen">
            <a:alphaModFix/>
          </a:blip>
          <a:stretch>
            <a:fillRect/>
          </a:stretch>
        </p:blipFill>
        <p:spPr>
          <a:xfrm>
            <a:off x="3510456" y="3058510"/>
            <a:ext cx="3531476" cy="160808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311700" y="31732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smtClean="0"/>
              <a:t>however</a:t>
            </a:r>
            <a:r>
              <a:rPr lang="en-GB" dirty="0"/>
              <a:t>…</a:t>
            </a:r>
            <a:endParaRPr dirty="0"/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1049159" y="2411000"/>
            <a:ext cx="3384331" cy="2455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 rotWithShape="1">
          <a:blip r:embed="rId4" cstate="screen">
            <a:alphaModFix/>
          </a:blip>
          <a:srcRect/>
          <a:stretch/>
        </p:blipFill>
        <p:spPr>
          <a:xfrm rot="201496">
            <a:off x="5402318" y="858948"/>
            <a:ext cx="3510454" cy="364999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435431" y="945931"/>
            <a:ext cx="5303218" cy="12204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Still, on many occasions, we find designs for school playgrounds, or public spaces, without vegetation. </a:t>
            </a: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these images we can see two examples taken from </a:t>
            </a:r>
            <a:r>
              <a:rPr lang="en-US" sz="1400" dirty="0" err="1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Abarán</a:t>
            </a:r>
            <a:r>
              <a:rPr lang="en-US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14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53031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What are the benefits of green areas in schools</a:t>
            </a:r>
            <a:r>
              <a:rPr lang="en-US" sz="2800" dirty="0" smtClean="0"/>
              <a:t>? </a:t>
            </a:r>
            <a:endParaRPr sz="2800" dirty="0"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563948" y="1608082"/>
            <a:ext cx="4449486" cy="31215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1.-  Shade and heat </a:t>
            </a:r>
            <a:r>
              <a:rPr lang="en-GB" sz="1600" b="1" dirty="0" smtClean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reduction</a:t>
            </a:r>
          </a:p>
          <a:p>
            <a:pPr lvl="0" indent="-358298"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</a:t>
            </a: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our town, in some months of the year, it’s very hot</a:t>
            </a: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For </a:t>
            </a: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that reason, it is necessary to have shady places</a:t>
            </a: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What </a:t>
            </a: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is more, in the school playground, having shadow is very comfortable because it regulates the temperature, so it is not as hot as in  places without  trees.</a:t>
            </a:r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5571405" y="441435"/>
            <a:ext cx="3246774" cy="4330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>
            <a:spLocks noGrp="1"/>
          </p:cNvSpPr>
          <p:nvPr>
            <p:ph type="body" idx="1"/>
          </p:nvPr>
        </p:nvSpPr>
        <p:spPr>
          <a:xfrm>
            <a:off x="529119" y="691343"/>
            <a:ext cx="4747074" cy="22830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en-GB" sz="21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2.- </a:t>
            </a:r>
            <a:r>
              <a:rPr lang="en-US" sz="21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Improvement of our well-being and </a:t>
            </a:r>
            <a:r>
              <a:rPr lang="en-US" sz="2100" b="1" dirty="0" smtClean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health</a:t>
            </a:r>
            <a:endParaRPr lang="en-GB" sz="2100" b="1" dirty="0" smtClean="0">
              <a:solidFill>
                <a:srgbClr val="008000"/>
              </a:solidFill>
              <a:highlight>
                <a:srgbClr val="FFFFFF"/>
              </a:highlight>
              <a:latin typeface="+mj-lt"/>
              <a:ea typeface="Arial"/>
              <a:cs typeface="Arial"/>
              <a:sym typeface="Arial"/>
            </a:endParaRPr>
          </a:p>
          <a:p>
            <a:pPr marL="457200" indent="-358298">
              <a:buFont typeface="Arial"/>
              <a:buNone/>
            </a:pPr>
            <a:endParaRPr lang="en-GB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GB" sz="19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Trees help us </a:t>
            </a:r>
            <a:r>
              <a:rPr lang="en-GB" sz="19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to have a better </a:t>
            </a:r>
            <a:r>
              <a:rPr lang="en-GB" sz="19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concentration and get </a:t>
            </a:r>
            <a:r>
              <a:rPr lang="en-GB" sz="19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higher marks.</a:t>
            </a:r>
          </a:p>
          <a:p>
            <a:pPr indent="-358298">
              <a:spcBef>
                <a:spcPts val="600"/>
              </a:spcBef>
              <a:spcAft>
                <a:spcPts val="600"/>
              </a:spcAft>
            </a:pPr>
            <a:r>
              <a:rPr lang="en-US" sz="19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Trees provide </a:t>
            </a:r>
            <a:r>
              <a:rPr lang="en-US" sz="19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us with clean air, improving our health</a:t>
            </a:r>
            <a:r>
              <a:rPr lang="en-GB" sz="19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lang="es-ES" sz="19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6074979" y="0"/>
            <a:ext cx="306902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82" name="Picture 2" descr="https://lh6.googleusercontent.com/IjjcoXSy5knyJ45jsuQC9W388eW-LY2NjrWPDX8a1L9ZH93eFsc54EWn2gkkcrZ58t_HDCxs9SsMcz4qEp1A966JYq6ONoil7nDXwyM6TkkZZ2-jNMxlOPJAXO8CIuBP8YwJpAry6Mk6jEr9AiLM8w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7947" y="2871185"/>
            <a:ext cx="2272314" cy="2272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>
            <a:spLocks noGrp="1"/>
          </p:cNvSpPr>
          <p:nvPr>
            <p:ph type="body" idx="1"/>
          </p:nvPr>
        </p:nvSpPr>
        <p:spPr>
          <a:xfrm>
            <a:off x="311700" y="693683"/>
            <a:ext cx="3724272" cy="42882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buFont typeface="Arial"/>
              <a:buNone/>
            </a:pPr>
            <a:r>
              <a:rPr lang="en-GB" sz="16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3.-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More pleasant and comfortable </a:t>
            </a:r>
            <a:r>
              <a:rPr lang="en-US" sz="1600" b="1" dirty="0" smtClean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environments</a:t>
            </a:r>
          </a:p>
          <a:p>
            <a:pPr marL="0" lvl="0" indent="0">
              <a:buFont typeface="Arial"/>
              <a:buNone/>
            </a:pPr>
            <a:endParaRPr lang="es-ES" sz="1400" b="1" dirty="0">
              <a:solidFill>
                <a:srgbClr val="111111"/>
              </a:solidFill>
              <a:highlight>
                <a:srgbClr val="FFFFFF"/>
              </a:highlight>
              <a:latin typeface="+mj-lt"/>
              <a:ea typeface="Arial"/>
              <a:cs typeface="Arial"/>
              <a:sym typeface="Arial"/>
            </a:endParaRPr>
          </a:p>
          <a:p>
            <a:pPr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Trees help us to make our schools more aesthetic</a:t>
            </a: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It’s </a:t>
            </a:r>
            <a:r>
              <a:rPr lang="en-GB" sz="14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not the same looking somewhere that has plenty of trees than looking somewhere that it’s empty and lonely</a:t>
            </a:r>
            <a:r>
              <a:rPr lang="en-GB" sz="14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dirty="0" smtClean="0">
                <a:solidFill>
                  <a:srgbClr val="11111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GB" sz="1400" dirty="0">
                <a:solidFill>
                  <a:srgbClr val="11111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fact of seeing the spaces that surround us in good conditions improves our physical and emotional health, increasing the satisfaction of daily life</a:t>
            </a:r>
            <a:r>
              <a:rPr lang="en-GB" sz="1400" dirty="0" smtClean="0">
                <a:solidFill>
                  <a:srgbClr val="11111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sz="1400" dirty="0"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4399688" y="226900"/>
            <a:ext cx="4260750" cy="213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sombras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03835" y="2503432"/>
            <a:ext cx="4235669" cy="211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>
            <a:spLocks noGrp="1"/>
          </p:cNvSpPr>
          <p:nvPr>
            <p:ph type="body" idx="1"/>
          </p:nvPr>
        </p:nvSpPr>
        <p:spPr>
          <a:xfrm>
            <a:off x="593975" y="3239949"/>
            <a:ext cx="6860700" cy="15527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indent="0">
              <a:lnSpc>
                <a:spcPct val="135000"/>
              </a:lnSpc>
              <a:buNone/>
            </a:pPr>
            <a:r>
              <a:rPr lang="en-GB" sz="2600" b="1" dirty="0">
                <a:solidFill>
                  <a:srgbClr val="008000"/>
                </a:solidFill>
                <a:highlight>
                  <a:srgbClr val="FFFFFF"/>
                </a:highlight>
                <a:latin typeface="+mj-lt"/>
                <a:ea typeface="Arial"/>
                <a:cs typeface="Arial"/>
                <a:sym typeface="Arial"/>
              </a:rPr>
              <a:t>4.- Teaching resource…</a:t>
            </a:r>
          </a:p>
          <a:p>
            <a:pPr lvl="0" indent="-358298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Trees and plants </a:t>
            </a:r>
            <a:r>
              <a:rPr lang="en-GB" sz="20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can be used as a free learning resource. </a:t>
            </a:r>
            <a:endParaRPr lang="en-GB" sz="2000" dirty="0" smtClean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 indent="-358298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</a:t>
            </a:r>
            <a:r>
              <a:rPr lang="en-GB" sz="20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science classes, on topics such as the environment, wildlife and photosynthesis, take pupils outdoors and allow them to learn through sensory techniques</a:t>
            </a:r>
            <a:r>
              <a:rPr lang="en-GB" sz="20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20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 rot="297163">
            <a:off x="6181274" y="268189"/>
            <a:ext cx="2361313" cy="3009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1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 rot="-458812">
            <a:off x="287222" y="428062"/>
            <a:ext cx="1860473" cy="2481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1"/>
          <p:cNvPicPr preferRelativeResize="0"/>
          <p:nvPr/>
        </p:nvPicPr>
        <p:blipFill>
          <a:blip r:embed="rId5" cstate="screen">
            <a:alphaModFix/>
          </a:blip>
          <a:stretch>
            <a:fillRect/>
          </a:stretch>
        </p:blipFill>
        <p:spPr>
          <a:xfrm>
            <a:off x="2247114" y="128224"/>
            <a:ext cx="3824547" cy="2868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title"/>
          </p:nvPr>
        </p:nvSpPr>
        <p:spPr>
          <a:xfrm>
            <a:off x="311700" y="257750"/>
            <a:ext cx="51987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And what happens in our school</a:t>
            </a:r>
            <a:r>
              <a:rPr lang="en-GB" dirty="0" smtClean="0"/>
              <a:t>? </a:t>
            </a:r>
            <a:endParaRPr dirty="0"/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1"/>
          </p:nvPr>
        </p:nvSpPr>
        <p:spPr>
          <a:xfrm>
            <a:off x="430924" y="939876"/>
            <a:ext cx="8208579" cy="14144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3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recent years we have lost a lot of trees due to</a:t>
            </a:r>
            <a:r>
              <a:rPr lang="en-GB" sz="13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lvl="2" indent="-358298">
              <a:lnSpc>
                <a:spcPct val="95000"/>
              </a:lnSpc>
              <a:spcAft>
                <a:spcPts val="600"/>
              </a:spcAft>
            </a:pPr>
            <a:r>
              <a:rPr lang="en-US" sz="13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Falls of several large trees caused by the wind.</a:t>
            </a:r>
          </a:p>
          <a:p>
            <a:pPr lvl="2" indent="-358298">
              <a:lnSpc>
                <a:spcPct val="95000"/>
              </a:lnSpc>
              <a:spcAft>
                <a:spcPts val="600"/>
              </a:spcAft>
            </a:pPr>
            <a:r>
              <a:rPr lang="en-US" sz="13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Pests that affected some trees, forced to cut down others.</a:t>
            </a:r>
            <a:endParaRPr lang="en-GB" sz="13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3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That is why, for us, it is important to recover these spaces again.</a:t>
            </a:r>
            <a:endParaRPr lang="es-ES" sz="13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4145275" y="2453550"/>
            <a:ext cx="4757325" cy="268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 rotWithShape="1">
          <a:blip r:embed="rId4" cstate="screen">
            <a:alphaModFix/>
          </a:blip>
          <a:srcRect b="1047"/>
          <a:stretch/>
        </p:blipFill>
        <p:spPr>
          <a:xfrm rot="5">
            <a:off x="637630" y="2413370"/>
            <a:ext cx="3461402" cy="2730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4826400" cy="9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dirty="0"/>
              <a:t>What are we doing to improve?</a:t>
            </a:r>
            <a:endParaRPr sz="3300" dirty="0"/>
          </a:p>
        </p:txBody>
      </p:sp>
      <p:sp>
        <p:nvSpPr>
          <p:cNvPr id="125" name="Google Shape;125;p22"/>
          <p:cNvSpPr txBox="1">
            <a:spLocks noGrp="1"/>
          </p:cNvSpPr>
          <p:nvPr>
            <p:ph type="body" idx="1"/>
          </p:nvPr>
        </p:nvSpPr>
        <p:spPr>
          <a:xfrm>
            <a:off x="311700" y="1744717"/>
            <a:ext cx="3947700" cy="29113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For a few years we have begun to recover some areas</a:t>
            </a:r>
            <a:r>
              <a:rPr lang="en-US" sz="16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lvl="0"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We </a:t>
            </a:r>
            <a:r>
              <a:rPr lang="en-US" sz="16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have planted more than </a:t>
            </a:r>
            <a:r>
              <a:rPr lang="en-US" sz="1600" b="1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30 trees </a:t>
            </a:r>
            <a:r>
              <a:rPr lang="en-US" sz="16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and more than </a:t>
            </a:r>
            <a:r>
              <a:rPr lang="en-US" sz="1600" b="1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100 bushes</a:t>
            </a:r>
            <a:r>
              <a:rPr lang="en-GB" sz="16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lang="en-US" sz="1600" dirty="0" smtClean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 indent="-358298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From </a:t>
            </a:r>
            <a:r>
              <a:rPr lang="en-US" sz="1600" dirty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our Erasmus+ project we have contributed by creating </a:t>
            </a:r>
            <a:r>
              <a:rPr lang="en-US" sz="1600" smtClean="0">
                <a:solidFill>
                  <a:srgbClr val="11111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 garden.</a:t>
            </a:r>
            <a:endParaRPr lang="en-US" sz="1600" dirty="0">
              <a:solidFill>
                <a:srgbClr val="11111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 cstate="screen">
            <a:alphaModFix/>
          </a:blip>
          <a:stretch>
            <a:fillRect/>
          </a:stretch>
        </p:blipFill>
        <p:spPr>
          <a:xfrm>
            <a:off x="5641333" y="245103"/>
            <a:ext cx="3214177" cy="240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2"/>
          <p:cNvPicPr preferRelativeResize="0"/>
          <p:nvPr/>
        </p:nvPicPr>
        <p:blipFill>
          <a:blip r:embed="rId4" cstate="screen">
            <a:alphaModFix/>
          </a:blip>
          <a:stretch>
            <a:fillRect/>
          </a:stretch>
        </p:blipFill>
        <p:spPr>
          <a:xfrm>
            <a:off x="4886163" y="2369395"/>
            <a:ext cx="3403100" cy="255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495</Words>
  <Application>Microsoft Office PowerPoint</Application>
  <PresentationFormat>Presentación en pantalla (16:9)</PresentationFormat>
  <Paragraphs>48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Amatic SC</vt:lpstr>
      <vt:lpstr>Calibri</vt:lpstr>
      <vt:lpstr>Cambria</vt:lpstr>
      <vt:lpstr>Source Code Pro</vt:lpstr>
      <vt:lpstr>Beach Day</vt:lpstr>
      <vt:lpstr>Green areas for improving our school</vt:lpstr>
      <vt:lpstr>Althoug we all agree that….</vt:lpstr>
      <vt:lpstr>however…</vt:lpstr>
      <vt:lpstr>What are the benefits of green areas in schools? </vt:lpstr>
      <vt:lpstr>Diapositiva 5</vt:lpstr>
      <vt:lpstr>Diapositiva 6</vt:lpstr>
      <vt:lpstr>Diapositiva 7</vt:lpstr>
      <vt:lpstr>And what happens in our school? </vt:lpstr>
      <vt:lpstr>What are we doing to improve?</vt:lpstr>
      <vt:lpstr>Diapositiva 10</vt:lpstr>
      <vt:lpstr>Native plants</vt:lpstr>
      <vt:lpstr>before and…2 years later</vt:lpstr>
      <vt:lpstr>Diapositiva 13</vt:lpstr>
      <vt:lpstr>   Thanks for your attention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areas for improving our school</dc:title>
  <dc:creator>Jose</dc:creator>
  <cp:lastModifiedBy>*</cp:lastModifiedBy>
  <cp:revision>37</cp:revision>
  <dcterms:modified xsi:type="dcterms:W3CDTF">2022-09-21T17:18:43Z</dcterms:modified>
</cp:coreProperties>
</file>